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omments/modernComment_115_E0E24719.xml" ContentType="application/vnd.ms-powerpoint.comment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13_A11C9792.xml" ContentType="application/vnd.ms-powerpoint.comment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73" r:id="rId6"/>
    <p:sldId id="274" r:id="rId7"/>
    <p:sldId id="277" r:id="rId8"/>
    <p:sldId id="275" r:id="rId9"/>
    <p:sldId id="265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D5A5D6-68DB-392E-9DBF-BAF4F9C30F45}" name="Aschoff, JohannesMaximilian" initials="JA" userId="S::johannesmaximilian.aschoff@student.unisg.ch::b268d7e1-61fe-46e2-8b05-0d4b77a0f9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6"/>
    <p:restoredTop sz="94485"/>
  </p:normalViewPr>
  <p:slideViewPr>
    <p:cSldViewPr snapToGrid="0">
      <p:cViewPr varScale="1">
        <p:scale>
          <a:sx n="108" d="100"/>
          <a:sy n="108" d="100"/>
        </p:scale>
        <p:origin x="216" y="256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13_A11C97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E7C16E-86F9-8045-AD33-9F203FD7DBB1}" authorId="{77D5A5D6-68DB-392E-9DBF-BAF4F9C30F45}" created="2024-12-06T15:32:44.3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03005586" sldId="275"/>
      <ac:spMk id="6" creationId="{4E8990CF-8EAA-9853-9154-3CFE29E81F97}"/>
    </ac:deMkLst>
    <p188:txBody>
      <a:bodyPr/>
      <a:lstStyle/>
      <a:p>
        <a:r>
          <a:rPr lang="de-DE"/>
          <a:t>Button up project to create a circle economy, the goal is giving an opprtunity, bridging the inequality gap, give equality in another part of the world</a:t>
        </a:r>
      </a:p>
    </p188:txBody>
  </p188:cm>
</p188:cmLst>
</file>

<file path=ppt/comments/modernComment_115_E0E247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CE19A2-BD76-1A48-85AE-5871E08011E5}" authorId="{77D5A5D6-68DB-392E-9DBF-BAF4F9C30F45}" created="2024-12-06T15:28:39.7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4" creationId="{F0796246-8EC3-370A-BD9E-D310F917F816}"/>
    </ac:deMkLst>
    <p188:txBody>
      <a:bodyPr/>
      <a:lstStyle/>
      <a:p>
        <a:r>
          <a:rPr lang="de-DE"/>
          <a:t>What you will get</a:t>
        </a:r>
      </a:p>
    </p188:txBody>
  </p188:cm>
  <p188:cm id="{B42C7C2B-11B7-9947-AB10-A77C73F64C01}" authorId="{77D5A5D6-68DB-392E-9DBF-BAF4F9C30F45}" created="2024-12-06T15:29:35.6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13" creationId="{92F3AC18-BADD-BE34-1D80-2BDA31ED296F}"/>
    </ac:deMkLst>
    <p188:replyLst>
      <p188:reply id="{916E76DB-E319-C949-8876-84D55329B869}" authorId="{77D5A5D6-68DB-392E-9DBF-BAF4F9C30F45}" created="2024-12-06T15:29:47.982">
        <p188:txBody>
          <a:bodyPr/>
          <a:lstStyle/>
          <a:p>
            <a:r>
              <a:rPr lang="de-DE"/>
              <a:t>Guide the reader</a:t>
            </a:r>
          </a:p>
        </p188:txBody>
      </p188:reply>
    </p188:replyLst>
    <p188:txBody>
      <a:bodyPr/>
      <a:lstStyle/>
      <a:p>
        <a:r>
          <a:rPr lang="de-DE"/>
          <a:t>More specific, but less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606DD-BDF9-4990-A99A-2CD5C359BF04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8AD73-B267-4FED-9BE6-EADB8D7607B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2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59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1CA6-7D8B-88B3-F6F0-8EA1C54E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67BB3D-BBD6-B1CE-D786-F36B23C94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D606B8-65A0-A687-5638-93688318E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035F6-B350-684B-4536-E9E096C58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7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7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97FD0-3B89-364A-DE9C-B6862E0FA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F9F70E-872D-23F3-0AB5-4B3D8AD4F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4D40A0-6825-5E6B-677B-59A74B3E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AE8F8-D7D1-2917-0425-EF876DA3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B775F-34D1-800C-1258-D6050A2C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9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052E9-95D0-D40F-B3FC-9E659559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A6955-5E9D-6062-C559-8449BA575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E53D7-FE33-279F-8925-88983148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9C09E-E574-409F-93EF-7330A455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37FD8C-209D-D677-CF2A-C2E595A4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65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009761-97E0-ACAF-B150-F23138D7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9B5FE5-656B-0935-A524-28D857027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11B5A7-4CE5-2190-6C41-2235DD74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9BFB7-4F05-E410-17FE-8B7DA9CD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C8DA79-18BF-CBF5-959A-5B1F024C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50CF5-F47C-ADFA-DE56-DC600439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C15A0-6C57-28D2-8DB2-E153A5D7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7DDADF-CD89-5F09-BFCE-AE16CCF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A7189C-D751-F5F8-95F4-ED4DBFE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9144E6-E39C-73C7-AD4D-27D9C41B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91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B60F6-7B3B-FAB1-98B7-100B6A6B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DDE531-4A06-3B4D-3543-44209647C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A8D16-D374-9BA6-2FF9-1C7451D9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EF0111-6390-564C-0C64-1A3C4862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2C9C02-91FE-4D1B-2491-78070E3F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86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BCECB-050B-694A-EDEC-BF1E364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463F1-B578-4E51-EEEE-18ABFFDDC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64A4CC-B816-35E3-A7F1-6E72524C8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51B9D5-CC35-711E-0E3C-9C250A45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225D61-6AD6-D68F-1475-B6C232FD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AF3BBA-2A5C-7834-8788-901B7AED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1B42E-BE1D-FD47-8CD3-D13831EA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E0FE0B-6349-8C5C-4858-6080B7E17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CC85D-D8B0-7F39-5F09-FEF86DC3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41A6DB-5775-60D3-FEFF-A7AAA7143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8BF623-C306-92BD-0BF5-1B8D2637B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801B92-43A4-4F6F-4BE4-2EA3FC6C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9C3ABB-8530-8C00-0384-FFE94B69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DBD748-94E5-76D0-249F-F68410E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35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8D26B-2F19-806B-7911-FA8BC816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823808-B05C-01D3-68AD-0E55A136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D46F0-FC7C-079B-7D6B-5BBD9A85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54830B-8ABC-833C-1491-F571A295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34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3EA25C-ADE1-7883-AF5B-7D80B70B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89687D-DCCF-F69E-187F-FE3AE634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7640F-8B52-FDFA-2F96-752A34B9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5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A0D6E-EF2D-743C-BEDA-EAD0E2C7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6DA0-D6FA-B9E9-D084-7BFAD040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D567CF-B5F6-9742-00A4-DBA718BBB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45D514-3D71-2ACE-CCAB-36AA4A39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840547-736F-A651-8CEF-15D147F2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651CCE-E094-221A-A358-5D8E855E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3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800B1-6608-008D-F146-7BC6368E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310C21-FA99-F1FD-84CD-615D96F2B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11E4E-40E5-3156-C939-54551DCA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2F91D-86C1-8189-8BAD-CCC175F8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51D89-8865-FC62-D3FF-8CAE000B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E3F68C-D9A2-F3D4-98EE-CE10443B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68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54CC2EE-20CD-A653-9146-29E38A66A8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163495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4CC2EE-20CD-A653-9146-29E38A66A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5283BC-3213-944E-7A16-D6AD6038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2F2599-A53B-D293-E06A-A8A39B2E0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2D0415-A56F-FA26-3174-915A181DA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0A171-243A-5AB6-E5EA-18ED984AE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A32C04-A977-2A74-832D-C0A4CF5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9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svg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3.emf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4.svg"/><Relationship Id="rId18" Type="http://schemas.openxmlformats.org/officeDocument/2006/relationships/image" Target="../media/image2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png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11" Type="http://schemas.openxmlformats.org/officeDocument/2006/relationships/image" Target="../media/image32.svg"/><Relationship Id="rId5" Type="http://schemas.openxmlformats.org/officeDocument/2006/relationships/image" Target="../media/image29.emf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22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6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42.svg"/><Relationship Id="rId12" Type="http://schemas.openxmlformats.org/officeDocument/2006/relationships/image" Target="../media/image4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jpg"/><Relationship Id="rId10" Type="http://schemas.openxmlformats.org/officeDocument/2006/relationships/image" Target="../media/image43.png"/><Relationship Id="rId4" Type="http://schemas.openxmlformats.org/officeDocument/2006/relationships/image" Target="../media/image39.emf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microsoft.com/office/2018/10/relationships/comments" Target="../comments/modernComment_115_E0E24719.xml"/><Relationship Id="rId7" Type="http://schemas.openxmlformats.org/officeDocument/2006/relationships/image" Target="../media/image52.png"/><Relationship Id="rId12" Type="http://schemas.openxmlformats.org/officeDocument/2006/relationships/image" Target="../media/image5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51.jpg"/><Relationship Id="rId11" Type="http://schemas.openxmlformats.org/officeDocument/2006/relationships/image" Target="../media/image55.jpeg"/><Relationship Id="rId5" Type="http://schemas.openxmlformats.org/officeDocument/2006/relationships/image" Target="../media/image50.emf"/><Relationship Id="rId10" Type="http://schemas.openxmlformats.org/officeDocument/2006/relationships/image" Target="../media/image54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57.emf"/><Relationship Id="rId11" Type="http://schemas.openxmlformats.org/officeDocument/2006/relationships/image" Target="../media/image45.sv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4.png"/><Relationship Id="rId4" Type="http://schemas.microsoft.com/office/2018/10/relationships/comments" Target="../comments/modernComment_113_A11C9792.xml"/><Relationship Id="rId9" Type="http://schemas.openxmlformats.org/officeDocument/2006/relationships/image" Target="../media/image6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62.jpg"/><Relationship Id="rId4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DB4C16F-04BF-1067-429E-FFFA3CE60D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13205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DB4C16F-04BF-1067-429E-FFFA3CE60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DD2906DA-9B0D-D358-D1E2-26E76624E83D}"/>
              </a:ext>
            </a:extLst>
          </p:cNvPr>
          <p:cNvSpPr txBox="1"/>
          <p:nvPr/>
        </p:nvSpPr>
        <p:spPr>
          <a:xfrm>
            <a:off x="6919924" y="1774666"/>
            <a:ext cx="511938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Anglo-Eastern Plantations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an ideal Corporate Fundraising Partner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Smiling Gecko,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thanks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to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its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extensive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experience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in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local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community-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focused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initiatives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with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connection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to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security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and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dirty="0">
              <a:solidFill>
                <a:srgbClr val="C00000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Benefits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Genus</a:t>
            </a:r>
          </a:p>
        </p:txBody>
      </p:sp>
      <p:pic>
        <p:nvPicPr>
          <p:cNvPr id="1026" name="Picture 2" descr="Schule und Kindergarten - Smiling Gecko">
            <a:extLst>
              <a:ext uri="{FF2B5EF4-FFF2-40B4-BE49-F238E27FC236}">
                <a16:creationId xmlns:a16="http://schemas.microsoft.com/office/drawing/2014/main" id="{4011C861-05CD-84E3-8B2D-853A1B0DE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t="10314" r="9407" b="28918"/>
          <a:stretch/>
        </p:blipFill>
        <p:spPr bwMode="auto">
          <a:xfrm>
            <a:off x="1" y="0"/>
            <a:ext cx="6095999" cy="416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FC3E94-594B-6A0B-58A0-8B3BEA77377B}"/>
              </a:ext>
            </a:extLst>
          </p:cNvPr>
          <p:cNvSpPr/>
          <p:nvPr/>
        </p:nvSpPr>
        <p:spPr>
          <a:xfrm>
            <a:off x="1" y="4167483"/>
            <a:ext cx="6095999" cy="13790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dirty="0">
                <a:latin typeface="Avenir Heavy" panose="02000503020000020003" pitchFamily="2" charset="0"/>
              </a:rPr>
              <a:t>Smiling Gecko CSR </a:t>
            </a:r>
          </a:p>
          <a:p>
            <a:r>
              <a:rPr lang="de-DE" sz="3600" b="1" dirty="0">
                <a:latin typeface="Avenir Heavy" panose="02000503020000020003" pitchFamily="2" charset="0"/>
              </a:rPr>
              <a:t>Initiative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4DE76-59C4-73B4-AB2E-FF9126FAA77F}"/>
              </a:ext>
            </a:extLst>
          </p:cNvPr>
          <p:cNvSpPr txBox="1"/>
          <p:nvPr/>
        </p:nvSpPr>
        <p:spPr>
          <a:xfrm>
            <a:off x="0" y="5694218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2024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05E79E3-EC05-D24E-56A7-50A332B10EEE}"/>
              </a:ext>
            </a:extLst>
          </p:cNvPr>
          <p:cNvSpPr txBox="1"/>
          <p:nvPr/>
        </p:nvSpPr>
        <p:spPr>
          <a:xfrm>
            <a:off x="6919924" y="1094328"/>
            <a:ext cx="36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Driving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Change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Together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30B2EF-CDC5-DF1E-947B-0FB5FC0CDB81}"/>
              </a:ext>
            </a:extLst>
          </p:cNvPr>
          <p:cNvSpPr txBox="1"/>
          <p:nvPr/>
        </p:nvSpPr>
        <p:spPr>
          <a:xfrm>
            <a:off x="7353690" y="3884511"/>
            <a:ext cx="47913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Alignment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with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key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reporting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metrics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Enhanced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elevated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campaigns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Tailored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service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offerings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Creation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social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impact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C55C9E-2653-FDE5-D354-436A71CF9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5239" y="3893232"/>
            <a:ext cx="318449" cy="3184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5A0B1B0-0B59-1257-F3CA-D9921A3D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5238" y="4343132"/>
            <a:ext cx="318449" cy="3473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FC2BCF-DD0A-3064-5386-3A781EA2B9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5238" y="4821982"/>
            <a:ext cx="318449" cy="22746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664362-191C-10E7-C567-D43F999D92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5238" y="5180896"/>
            <a:ext cx="318449" cy="318449"/>
          </a:xfrm>
          <a:prstGeom prst="rect">
            <a:avLst/>
          </a:prstGeom>
        </p:spPr>
      </p:pic>
      <p:pic>
        <p:nvPicPr>
          <p:cNvPr id="26" name="Grafik 25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CD6EB54-419D-0569-D562-E3FD6F7409B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919CA87-A25D-058E-6D74-41F8CDBF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42" y="0"/>
            <a:ext cx="5910858" cy="43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EFD2CDB-5544-207B-A132-246FE3045A06}"/>
              </a:ext>
            </a:extLst>
          </p:cNvPr>
          <p:cNvSpPr/>
          <p:nvPr/>
        </p:nvSpPr>
        <p:spPr>
          <a:xfrm>
            <a:off x="0" y="296595"/>
            <a:ext cx="5555673" cy="71947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err="1">
                <a:latin typeface="Avenir Heavy" panose="02000503020000020003" pitchFamily="2" charset="0"/>
              </a:rPr>
              <a:t>Your</a:t>
            </a:r>
            <a:r>
              <a:rPr lang="de-DE" sz="2800" b="1">
                <a:latin typeface="Avenir Heavy" panose="02000503020000020003" pitchFamily="2" charset="0"/>
              </a:rPr>
              <a:t> Contact at Smiling Gecko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9A6006-176A-0A57-DD78-0E6135CC973B}"/>
              </a:ext>
            </a:extLst>
          </p:cNvPr>
          <p:cNvSpPr txBox="1"/>
          <p:nvPr/>
        </p:nvSpPr>
        <p:spPr>
          <a:xfrm>
            <a:off x="6281142" y="4672345"/>
            <a:ext cx="3340979" cy="11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Alain </a:t>
            </a:r>
            <a:r>
              <a:rPr lang="de-DE" sz="2400" err="1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Biner</a:t>
            </a:r>
            <a:endParaRPr lang="de-DE" sz="2400">
              <a:solidFill>
                <a:srgbClr val="C00000"/>
              </a:solidFill>
              <a:effectLst/>
              <a:latin typeface="Avenir Medium" panose="02000503020000020003" pitchFamily="2" charset="0"/>
            </a:endParaRPr>
          </a:p>
          <a:p>
            <a:endParaRPr lang="de-DE" sz="500">
              <a:solidFill>
                <a:srgbClr val="C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Telefon: +41 44 321 67 70</a:t>
            </a: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E-Mail: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biner@smilinggecko.ch</a:t>
            </a:r>
            <a:endParaRPr lang="de-DE">
              <a:solidFill>
                <a:schemeClr val="bg1">
                  <a:lumMod val="50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314339EE-0EF9-495F-EC96-213EA3A5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F7F32D9D-48D6-B58B-C875-C861028831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84524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32D9D-48D6-B58B-C875-C861028831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 descr="Ein Bild, das Kleidung, Person, Menschliches Gesicht, Sonnenhut enthält.&#10;&#10;Automatisch generierte Beschreibung">
            <a:extLst>
              <a:ext uri="{FF2B5EF4-FFF2-40B4-BE49-F238E27FC236}">
                <a16:creationId xmlns:a16="http://schemas.microsoft.com/office/drawing/2014/main" id="{56E2F40C-DE19-F571-A327-344B3B506C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3515"/>
          <a:stretch/>
        </p:blipFill>
        <p:spPr>
          <a:xfrm>
            <a:off x="-1463040" y="0"/>
            <a:ext cx="7559039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710F3353-AF8D-96DC-B10E-0A6A72C35B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E184AC4-7838-D43D-7098-9A3B3768C47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92D788-DA2E-E894-EF04-5E94BF69C3D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C3DCB726-7049-0194-DE01-AC90FBA7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1A6546A-38D9-80DB-437C-766942F0952A}"/>
              </a:ext>
            </a:extLst>
          </p:cNvPr>
          <p:cNvSpPr txBox="1"/>
          <p:nvPr/>
        </p:nvSpPr>
        <p:spPr>
          <a:xfrm>
            <a:off x="5255064" y="3013502"/>
            <a:ext cx="1681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Purpose &amp;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Vision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6974F2-0C45-17F2-B91E-994C9ED1DE29}"/>
              </a:ext>
            </a:extLst>
          </p:cNvPr>
          <p:cNvSpPr txBox="1"/>
          <p:nvPr/>
        </p:nvSpPr>
        <p:spPr>
          <a:xfrm>
            <a:off x="8045908" y="1789755"/>
            <a:ext cx="38645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Developing sustainable social enterprises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Delivering education and vocational training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Strengthening food security - organic farming, fish production, school meals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Fostering resilience and nationwide impact - cultural initiatives like "The Gong”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A9A5C3-E5C3-EA88-D686-CA4B0B2DC15A}"/>
              </a:ext>
            </a:extLst>
          </p:cNvPr>
          <p:cNvSpPr txBox="1"/>
          <p:nvPr/>
        </p:nvSpPr>
        <p:spPr>
          <a:xfrm>
            <a:off x="7409954" y="913261"/>
            <a:ext cx="429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Enhance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quality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life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rural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EC88266-E90F-2CDB-FAE7-85385496D1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5799" y="3326692"/>
            <a:ext cx="318449" cy="3750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46FB9F0-27A6-8763-8A7F-4EEA7EFA0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5799" y="4254136"/>
            <a:ext cx="313512" cy="2449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1BA396-FF6B-3D8E-C1DC-EFFFB2C25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5799" y="2535910"/>
            <a:ext cx="313512" cy="238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326E60E-7C59-5EC2-D613-9AC16641F2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5799" y="1905267"/>
            <a:ext cx="318449" cy="3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B884-BD86-6BD5-C985-CBE8CD19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EF71208-6A19-FA47-0265-98307C39EB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20405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F71208-6A19-FA47-0265-98307C39E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Smiling Gecko Campus - Smiling Gecko">
            <a:extLst>
              <a:ext uri="{FF2B5EF4-FFF2-40B4-BE49-F238E27FC236}">
                <a16:creationId xmlns:a16="http://schemas.microsoft.com/office/drawing/2014/main" id="{2820FBE0-E47E-5DE1-594B-F2390963E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6" r="18762"/>
          <a:stretch/>
        </p:blipFill>
        <p:spPr bwMode="auto">
          <a:xfrm>
            <a:off x="0" y="0"/>
            <a:ext cx="6095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66A2D15-94D2-36B9-3F72-666981CDD073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CD0427A-EC4A-DF43-C066-4B73E8BFC077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EB7F11-DE34-61CE-4C02-4E2D9EC3A7CF}"/>
              </a:ext>
            </a:extLst>
          </p:cNvPr>
          <p:cNvSpPr txBox="1"/>
          <p:nvPr/>
        </p:nvSpPr>
        <p:spPr>
          <a:xfrm>
            <a:off x="5399687" y="3013502"/>
            <a:ext cx="139262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</a:p>
        </p:txBody>
      </p:sp>
      <p:pic>
        <p:nvPicPr>
          <p:cNvPr id="10" name="Grafik 9" descr="Eisberg mit einfarbiger Füllung">
            <a:extLst>
              <a:ext uri="{FF2B5EF4-FFF2-40B4-BE49-F238E27FC236}">
                <a16:creationId xmlns:a16="http://schemas.microsoft.com/office/drawing/2014/main" id="{9508197B-7C60-A7B7-8762-58B5C0A71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pic>
        <p:nvPicPr>
          <p:cNvPr id="13" name="Grafik 1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FB863AC-4A1B-D7DB-66F9-BAE5EB5343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6E860F-194E-60DB-23B5-CF3D60CB31C4}"/>
              </a:ext>
            </a:extLst>
          </p:cNvPr>
          <p:cNvSpPr txBox="1"/>
          <p:nvPr/>
        </p:nvSpPr>
        <p:spPr>
          <a:xfrm>
            <a:off x="7307153" y="121952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High poverty rates, with over one-third of Cambodians living on less than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$2/day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2673E2-D619-72C0-A6F3-E9302D32E3C2}"/>
              </a:ext>
            </a:extLst>
          </p:cNvPr>
          <p:cNvSpPr txBox="1"/>
          <p:nvPr/>
        </p:nvSpPr>
        <p:spPr>
          <a:xfrm>
            <a:off x="7307153" y="75786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Economic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A37E36-C4E0-5BCC-C4F2-A854A9AB40F3}"/>
              </a:ext>
            </a:extLst>
          </p:cNvPr>
          <p:cNvSpPr txBox="1"/>
          <p:nvPr/>
        </p:nvSpPr>
        <p:spPr>
          <a:xfrm>
            <a:off x="7307153" y="2789303"/>
            <a:ext cx="4399236" cy="168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29% of 15-24-year-olds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have not completed primary education in Cambodia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500’000 children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 Cambodia grow up without their parents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20C2FD7-ADCD-53B4-DFF4-7B59B2B1856A}"/>
              </a:ext>
            </a:extLst>
          </p:cNvPr>
          <p:cNvSpPr txBox="1"/>
          <p:nvPr/>
        </p:nvSpPr>
        <p:spPr>
          <a:xfrm>
            <a:off x="7307153" y="2327638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Social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AA028E4-9A83-1EB4-C6E3-AA4E5376970A}"/>
              </a:ext>
            </a:extLst>
          </p:cNvPr>
          <p:cNvSpPr txBox="1"/>
          <p:nvPr/>
        </p:nvSpPr>
        <p:spPr>
          <a:xfrm>
            <a:off x="7307153" y="525993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Unsustainable agricultural practices and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biodiversity loss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485C3C7-35A5-92C6-8ACB-F6ADCCAA9F32}"/>
              </a:ext>
            </a:extLst>
          </p:cNvPr>
          <p:cNvSpPr txBox="1"/>
          <p:nvPr/>
        </p:nvSpPr>
        <p:spPr>
          <a:xfrm>
            <a:off x="7307153" y="4803213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Environmental</a:t>
            </a:r>
          </a:p>
        </p:txBody>
      </p:sp>
    </p:spTree>
    <p:extLst>
      <p:ext uri="{BB962C8B-B14F-4D97-AF65-F5344CB8AC3E}">
        <p14:creationId xmlns:p14="http://schemas.microsoft.com/office/powerpoint/2010/main" val="223220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B47D-A6E1-BCA7-6BF0-4691AFC6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1009F7A-9766-296A-CFC5-304AF5951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0710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009F7A-9766-296A-CFC5-304AF5951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Luftfotografie, Vogelperspektive, Luftbild, Städtebau enthält.&#10;&#10;Automatisch generierte Beschreibung">
            <a:extLst>
              <a:ext uri="{FF2B5EF4-FFF2-40B4-BE49-F238E27FC236}">
                <a16:creationId xmlns:a16="http://schemas.microsoft.com/office/drawing/2014/main" id="{7AF1F9D1-2CBF-60BE-1C2B-9CA72003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213CF23D-0707-B554-4200-82E27BCCCB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0D3D54-9C7D-C114-1E89-55F8CC8943F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07F8D5B-96FD-2FB9-9C8D-20FA034D54B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407D7BC6-C381-F0BA-8B86-3CE3BFC8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E91C66-BCD5-5A81-5C2C-B890EA417FC7}"/>
              </a:ext>
            </a:extLst>
          </p:cNvPr>
          <p:cNvSpPr txBox="1"/>
          <p:nvPr/>
        </p:nvSpPr>
        <p:spPr>
          <a:xfrm>
            <a:off x="5430433" y="2828835"/>
            <a:ext cx="133113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 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Campus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FD3AF-B3F9-D4F7-DB90-C20D8852ED88}"/>
              </a:ext>
            </a:extLst>
          </p:cNvPr>
          <p:cNvSpPr/>
          <p:nvPr/>
        </p:nvSpPr>
        <p:spPr>
          <a:xfrm>
            <a:off x="516433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4AF4B7-FB25-0CC1-6FC4-BD32FBA78249}"/>
              </a:ext>
            </a:extLst>
          </p:cNvPr>
          <p:cNvSpPr/>
          <p:nvPr/>
        </p:nvSpPr>
        <p:spPr>
          <a:xfrm>
            <a:off x="7521951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263B0-371E-60F7-A68D-BBF751410247}"/>
              </a:ext>
            </a:extLst>
          </p:cNvPr>
          <p:cNvSpPr/>
          <p:nvPr/>
        </p:nvSpPr>
        <p:spPr>
          <a:xfrm>
            <a:off x="9725250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0F3225-01F6-AA04-F330-4B94FC2CD0E7}"/>
              </a:ext>
            </a:extLst>
          </p:cNvPr>
          <p:cNvSpPr/>
          <p:nvPr/>
        </p:nvSpPr>
        <p:spPr>
          <a:xfrm>
            <a:off x="2765218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BE62CA-9BFB-6FD9-9287-75D1C5AFA7A4}"/>
              </a:ext>
            </a:extLst>
          </p:cNvPr>
          <p:cNvSpPr/>
          <p:nvPr/>
        </p:nvSpPr>
        <p:spPr>
          <a:xfrm>
            <a:off x="5140961" y="4797892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6B4AEC-033D-73D9-BE41-27C36D5FE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888" y="4245375"/>
            <a:ext cx="661089" cy="6647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9E93F77-CF7D-CB96-A977-C4E0461D9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6591" y="5028350"/>
            <a:ext cx="661089" cy="594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E217EC8-9F5E-D8BC-CDBF-711B970E8F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45407" y="4874507"/>
            <a:ext cx="661087" cy="4652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000D052-FFC3-776C-F08E-86C963E04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8706" y="4251539"/>
            <a:ext cx="661087" cy="66108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270449D-1B58-3B27-679B-1971B1A874F8}"/>
              </a:ext>
            </a:extLst>
          </p:cNvPr>
          <p:cNvSpPr txBox="1"/>
          <p:nvPr/>
        </p:nvSpPr>
        <p:spPr>
          <a:xfrm>
            <a:off x="503946" y="4961601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Craftsmanship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Production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endParaRPr lang="de-DE" sz="1600" dirty="0">
              <a:latin typeface="Avenir Book" panose="02000503020000020003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83E17C-BAE5-E4A9-F870-1E98FFF31C0E}"/>
              </a:ext>
            </a:extLst>
          </p:cNvPr>
          <p:cNvSpPr txBox="1"/>
          <p:nvPr/>
        </p:nvSpPr>
        <p:spPr>
          <a:xfrm>
            <a:off x="2750109" y="5507564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Educational Development</a:t>
            </a:r>
          </a:p>
          <a:p>
            <a:pPr algn="ctr"/>
            <a:endParaRPr lang="de-CH" sz="1600" dirty="0" err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EE8E895-F0E4-0E05-2194-C4004E8E44CA}"/>
              </a:ext>
            </a:extLst>
          </p:cNvPr>
          <p:cNvSpPr txBox="1"/>
          <p:nvPr/>
        </p:nvSpPr>
        <p:spPr>
          <a:xfrm>
            <a:off x="5131098" y="5603197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Community Development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Employment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1BE6D4C-13E8-8B29-21FA-A2798ED8C3E5}"/>
              </a:ext>
            </a:extLst>
          </p:cNvPr>
          <p:cNvSpPr txBox="1"/>
          <p:nvPr/>
        </p:nvSpPr>
        <p:spPr>
          <a:xfrm>
            <a:off x="7508919" y="5423266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Emergency Relief &amp; Basic Needs</a:t>
            </a: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EE01ADF-CA74-B374-DF0A-547678E0C56A}"/>
              </a:ext>
            </a:extLst>
          </p:cNvPr>
          <p:cNvSpPr txBox="1"/>
          <p:nvPr/>
        </p:nvSpPr>
        <p:spPr>
          <a:xfrm>
            <a:off x="9712763" y="490058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 Security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60BB96-4AAD-2961-57CD-3776F72018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86050" y="4911727"/>
            <a:ext cx="661089" cy="5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7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54494-EA90-4E54-4C63-4636C8D6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469D916F-9D3D-4D1D-81A8-93483D6709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858887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9D916F-9D3D-4D1D-81A8-93483D670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Grafik 26" descr="Ein Bild, das Person, Im Haus, Kleidung, Wand enthält.&#10;&#10;Automatisch generierte Beschreibung">
            <a:extLst>
              <a:ext uri="{FF2B5EF4-FFF2-40B4-BE49-F238E27FC236}">
                <a16:creationId xmlns:a16="http://schemas.microsoft.com/office/drawing/2014/main" id="{0B1047C1-FA10-806D-77CA-F651FC55E5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136" r="5576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BF68C2-6FA9-D2DF-6AE8-BE60A4EE292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11A2C-DDA1-A054-C02D-71BA983728A0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F476BB-CF7A-6884-805D-EE53677E2D5D}"/>
              </a:ext>
            </a:extLst>
          </p:cNvPr>
          <p:cNvSpPr txBox="1"/>
          <p:nvPr/>
        </p:nvSpPr>
        <p:spPr>
          <a:xfrm>
            <a:off x="5513149" y="3013502"/>
            <a:ext cx="116570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</a:t>
            </a:r>
          </a:p>
        </p:txBody>
      </p:sp>
      <p:pic>
        <p:nvPicPr>
          <p:cNvPr id="6" name="Grafik 5" descr="Brainstorming mit einfarbiger Füllung">
            <a:extLst>
              <a:ext uri="{FF2B5EF4-FFF2-40B4-BE49-F238E27FC236}">
                <a16:creationId xmlns:a16="http://schemas.microsoft.com/office/drawing/2014/main" id="{EAEB026B-0308-CE51-7432-215C1A528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8" y="414338"/>
            <a:ext cx="737128" cy="7371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78839E-8310-B197-A796-2550F250E74E}"/>
              </a:ext>
            </a:extLst>
          </p:cNvPr>
          <p:cNvSpPr/>
          <p:nvPr/>
        </p:nvSpPr>
        <p:spPr>
          <a:xfrm>
            <a:off x="10050394" y="19746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C6704-8E4D-7E43-DE30-4DE315C675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3850" y="420629"/>
            <a:ext cx="661087" cy="66108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BC81ACC-987A-F239-AC3B-98E643159800}"/>
              </a:ext>
            </a:extLst>
          </p:cNvPr>
          <p:cNvSpPr txBox="1"/>
          <p:nvPr/>
        </p:nvSpPr>
        <p:spPr>
          <a:xfrm>
            <a:off x="10037907" y="106967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 Security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331C2E-22A2-8305-4ADE-0E5B26DA8EE1}"/>
              </a:ext>
            </a:extLst>
          </p:cNvPr>
          <p:cNvSpPr txBox="1"/>
          <p:nvPr/>
        </p:nvSpPr>
        <p:spPr>
          <a:xfrm>
            <a:off x="454167" y="1136802"/>
            <a:ext cx="4578264" cy="136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 SG bakery creates healthy breads for local students and sells high-quality baked goods through the Organic Farmhouse Shop and local markets</a:t>
            </a:r>
            <a:endParaRPr lang="en-GB" sz="1800" dirty="0">
              <a:solidFill>
                <a:srgbClr val="C00000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C11BCEB-7F1B-5474-19FB-A3F64AC4C786}"/>
              </a:ext>
            </a:extLst>
          </p:cNvPr>
          <p:cNvSpPr txBox="1"/>
          <p:nvPr/>
        </p:nvSpPr>
        <p:spPr>
          <a:xfrm>
            <a:off x="1075796" y="689801"/>
            <a:ext cx="395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Bakery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Project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14DBB2-A53E-6F40-70DE-67F4053D9BCE}"/>
              </a:ext>
            </a:extLst>
          </p:cNvPr>
          <p:cNvSpPr txBox="1"/>
          <p:nvPr/>
        </p:nvSpPr>
        <p:spPr>
          <a:xfrm>
            <a:off x="1580970" y="2551837"/>
            <a:ext cx="345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The Problem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resolves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28E926-EEEE-F073-25A7-1F7073B263CF}"/>
              </a:ext>
            </a:extLst>
          </p:cNvPr>
          <p:cNvSpPr txBox="1"/>
          <p:nvPr/>
        </p:nvSpPr>
        <p:spPr>
          <a:xfrm>
            <a:off x="805548" y="4944672"/>
            <a:ext cx="4266477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20’000 $ commitment each year to train three new bakers each year</a:t>
            </a:r>
          </a:p>
        </p:txBody>
      </p:sp>
      <p:pic>
        <p:nvPicPr>
          <p:cNvPr id="24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324AB6B1-5585-1AF6-910C-55E119F53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5763" r="74344" b="54836"/>
          <a:stretch/>
        </p:blipFill>
        <p:spPr bwMode="auto">
          <a:xfrm>
            <a:off x="906191" y="5822762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350A462-5770-5E6F-2F7C-E0AB3C72E6C0}"/>
              </a:ext>
            </a:extLst>
          </p:cNvPr>
          <p:cNvSpPr txBox="1"/>
          <p:nvPr/>
        </p:nvSpPr>
        <p:spPr>
          <a:xfrm>
            <a:off x="2919670" y="4508180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Funding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need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23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344D0FE-0C61-6D07-25E8-332D15B77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7" t="48974" r="62071" b="31625"/>
          <a:stretch/>
        </p:blipFill>
        <p:spPr bwMode="auto">
          <a:xfrm>
            <a:off x="2271090" y="5825429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F39195AA-347D-371F-4200-F3A9DDDFB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9" t="25765" r="62449" b="54834"/>
          <a:stretch/>
        </p:blipFill>
        <p:spPr bwMode="auto">
          <a:xfrm>
            <a:off x="1588535" y="5825429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58C372C1-DBEC-0E96-C53B-45ABB52F9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2" t="49416" r="50856" b="31183"/>
          <a:stretch/>
        </p:blipFill>
        <p:spPr bwMode="auto">
          <a:xfrm>
            <a:off x="2956981" y="5825429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E69F3CBC-6CFC-43D9-734E-4F486BEC5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71870" r="73981" b="8729"/>
          <a:stretch/>
        </p:blipFill>
        <p:spPr bwMode="auto">
          <a:xfrm>
            <a:off x="4328763" y="5825429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1B87014-BCC1-C74C-5542-9D74AFF30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7" t="49416" r="39261" b="31183"/>
          <a:stretch/>
        </p:blipFill>
        <p:spPr bwMode="auto">
          <a:xfrm>
            <a:off x="3642872" y="5825429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147C2EE-2521-4987-AB70-EF72825052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01B17CAA-505F-ECA7-10C2-67AB41DF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22192"/>
              </p:ext>
            </p:extLst>
          </p:nvPr>
        </p:nvGraphicFramePr>
        <p:xfrm>
          <a:off x="475522" y="3013503"/>
          <a:ext cx="455562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812">
                  <a:extLst>
                    <a:ext uri="{9D8B030D-6E8A-4147-A177-3AD203B41FA5}">
                      <a16:colId xmlns:a16="http://schemas.microsoft.com/office/drawing/2014/main" val="3438290452"/>
                    </a:ext>
                  </a:extLst>
                </a:gridCol>
                <a:gridCol w="2277812">
                  <a:extLst>
                    <a:ext uri="{9D8B030D-6E8A-4147-A177-3AD203B41FA5}">
                      <a16:colId xmlns:a16="http://schemas.microsoft.com/office/drawing/2014/main" val="4043960704"/>
                    </a:ext>
                  </a:extLst>
                </a:gridCol>
              </a:tblGrid>
              <a:tr h="1457404">
                <a:tc>
                  <a:txBody>
                    <a:bodyPr/>
                    <a:lstStyle/>
                    <a:p>
                      <a:pPr algn="r"/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bakery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supports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nutritional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needs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students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families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community</a:t>
                      </a:r>
                      <a:endParaRPr lang="de-DE" sz="1800" b="0" kern="12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bakery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employs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trains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locals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equipping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them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skills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professional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bakers</a:t>
                      </a:r>
                      <a:endParaRPr lang="de-DE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807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00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72D9C36-3174-6C46-31E5-DD205DD280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74117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2D9C36-3174-6C46-31E5-DD205DD28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4C3B0D9-116D-A3C3-8B18-4B327AD791F1}"/>
              </a:ext>
            </a:extLst>
          </p:cNvPr>
          <p:cNvSpPr txBox="1"/>
          <p:nvPr/>
        </p:nvSpPr>
        <p:spPr>
          <a:xfrm>
            <a:off x="812800" y="2828835"/>
            <a:ext cx="4804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Organizations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Switzerland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that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have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already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successfully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integrated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Smiling Gecko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their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CSR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framework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06AF5FAF-DF00-26BE-7FF5-10928F3033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5A6223E-681E-7817-6F1E-79973690FB72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Ambition mit einfarbiger Füllung">
            <a:extLst>
              <a:ext uri="{FF2B5EF4-FFF2-40B4-BE49-F238E27FC236}">
                <a16:creationId xmlns:a16="http://schemas.microsoft.com/office/drawing/2014/main" id="{FFD13875-C7CB-49B0-FF59-D575707B1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370562"/>
            <a:ext cx="711629" cy="71162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7611CC9-A34F-3FB1-3808-CA3EA2C07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945" y="683310"/>
            <a:ext cx="5616388" cy="5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4048-97E3-35B9-1AB0-367571D3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FD16398-8B01-DAE8-C0E6-AD42E4AD382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54323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6D5D3E4-F7F7-82CD-4374-AEEC653FCE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996DCFF-0FC3-AF58-8A85-40C15D2C5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07524"/>
              </p:ext>
            </p:extLst>
          </p:nvPr>
        </p:nvGraphicFramePr>
        <p:xfrm>
          <a:off x="4776658" y="449706"/>
          <a:ext cx="7081520" cy="5985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10">
                  <a:extLst>
                    <a:ext uri="{9D8B030D-6E8A-4147-A177-3AD203B41FA5}">
                      <a16:colId xmlns:a16="http://schemas.microsoft.com/office/drawing/2014/main" val="3947957124"/>
                    </a:ext>
                  </a:extLst>
                </a:gridCol>
                <a:gridCol w="4715510">
                  <a:extLst>
                    <a:ext uri="{9D8B030D-6E8A-4147-A177-3AD203B41FA5}">
                      <a16:colId xmlns:a16="http://schemas.microsoft.com/office/drawing/2014/main" val="2816708253"/>
                    </a:ext>
                  </a:extLst>
                </a:gridCol>
              </a:tblGrid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Monthly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marketing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material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produced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by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 on-site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video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team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Cambodia</a:t>
                      </a: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13426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Interactive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workshops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(online and in UK),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highlighting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Gecko’s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impact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763483"/>
                  </a:ext>
                </a:extLst>
              </a:tr>
              <a:tr h="14902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Regular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KPIs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progress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(SDGs, CSRD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091975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Visits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Gecko Campus,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full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access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resort’s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amenities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43541"/>
                  </a:ext>
                </a:extLst>
              </a:tr>
            </a:tbl>
          </a:graphicData>
        </a:graphic>
      </p:graphicFrame>
      <p:pic>
        <p:nvPicPr>
          <p:cNvPr id="6" name="Grafik 5" descr="Ein Bild, das Person, Kleidung, Im Haus, Kochen enthält.&#10;&#10;Automatisch generierte Beschreibung">
            <a:extLst>
              <a:ext uri="{FF2B5EF4-FFF2-40B4-BE49-F238E27FC236}">
                <a16:creationId xmlns:a16="http://schemas.microsoft.com/office/drawing/2014/main" id="{7FEA2D09-9D60-5829-7B93-9B91840C6D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8" t="21596" r="23122" b="9090"/>
          <a:stretch/>
        </p:blipFill>
        <p:spPr>
          <a:xfrm>
            <a:off x="5453552" y="1983883"/>
            <a:ext cx="1284896" cy="1283178"/>
          </a:xfrm>
          <a:prstGeom prst="ellipse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CDE4400-DAA5-FD86-922C-144F2CD303ED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andschlag mit einfarbiger Füllung">
            <a:extLst>
              <a:ext uri="{FF2B5EF4-FFF2-40B4-BE49-F238E27FC236}">
                <a16:creationId xmlns:a16="http://schemas.microsoft.com/office/drawing/2014/main" id="{2983E599-75A8-E965-FC22-538EE66ED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70" y="449706"/>
            <a:ext cx="711200" cy="711200"/>
          </a:xfrm>
          <a:prstGeom prst="rect">
            <a:avLst/>
          </a:prstGeom>
        </p:spPr>
      </p:pic>
      <p:pic>
        <p:nvPicPr>
          <p:cNvPr id="15" name="Grafik 1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9A00D74A-6406-2C53-602E-9CC906BF952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1026" name="Picture 2" descr="Farmhouse Resort &amp; Spa, Kampong Chhnang (aktualisierte Preise für 2024)">
            <a:extLst>
              <a:ext uri="{FF2B5EF4-FFF2-40B4-BE49-F238E27FC236}">
                <a16:creationId xmlns:a16="http://schemas.microsoft.com/office/drawing/2014/main" id="{EBDC94C9-FF01-0DEF-3793-9BC58C522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3" r="815"/>
          <a:stretch/>
        </p:blipFill>
        <p:spPr bwMode="auto">
          <a:xfrm>
            <a:off x="5453552" y="4935173"/>
            <a:ext cx="1284895" cy="12846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ful learning - Smiling Gecko">
            <a:extLst>
              <a:ext uri="{FF2B5EF4-FFF2-40B4-BE49-F238E27FC236}">
                <a16:creationId xmlns:a16="http://schemas.microsoft.com/office/drawing/2014/main" id="{6F5173CE-4F9B-F3E8-ED24-5307F954F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13265" r="55720" b="23298"/>
          <a:stretch/>
        </p:blipFill>
        <p:spPr bwMode="auto">
          <a:xfrm>
            <a:off x="5453552" y="3457847"/>
            <a:ext cx="1284897" cy="12865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ndwerk und Produktion - Smiling Gecko">
            <a:extLst>
              <a:ext uri="{FF2B5EF4-FFF2-40B4-BE49-F238E27FC236}">
                <a16:creationId xmlns:a16="http://schemas.microsoft.com/office/drawing/2014/main" id="{B38C3D3D-5464-1CB1-158C-B153EBA72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t="545" r="38939" b="36304"/>
          <a:stretch/>
        </p:blipFill>
        <p:spPr bwMode="auto">
          <a:xfrm>
            <a:off x="5453552" y="509837"/>
            <a:ext cx="1284896" cy="128326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BBF5D6D-D9F7-8374-FDBF-578E0FDCC35D}"/>
              </a:ext>
            </a:extLst>
          </p:cNvPr>
          <p:cNvSpPr txBox="1"/>
          <p:nvPr/>
        </p:nvSpPr>
        <p:spPr>
          <a:xfrm>
            <a:off x="812800" y="2828835"/>
            <a:ext cx="4804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want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us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,</a:t>
            </a: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will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257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D7E9-7388-6521-A1EC-85D4D397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758F800-8503-329C-96B7-6F524EB03B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40767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58F800-8503-329C-96B7-6F524EB03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Grafik 17" descr="Ein Bild, das Im Haus, Person, Handwerker, Werkzeug enthält.&#10;&#10;Automatisch generierte Beschreibung">
            <a:extLst>
              <a:ext uri="{FF2B5EF4-FFF2-40B4-BE49-F238E27FC236}">
                <a16:creationId xmlns:a16="http://schemas.microsoft.com/office/drawing/2014/main" id="{E3B36626-F3D7-2CD0-D667-EC56DA89FF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90" r="20415"/>
          <a:stretch/>
        </p:blipFill>
        <p:spPr>
          <a:xfrm>
            <a:off x="6095999" y="0"/>
            <a:ext cx="6096001" cy="68674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1E030DD-6631-1DC2-E22D-4AE68E954995}"/>
              </a:ext>
            </a:extLst>
          </p:cNvPr>
          <p:cNvSpPr/>
          <p:nvPr/>
        </p:nvSpPr>
        <p:spPr>
          <a:xfrm>
            <a:off x="811339" y="5085404"/>
            <a:ext cx="1290737" cy="1314574"/>
          </a:xfrm>
          <a:prstGeom prst="ellipse">
            <a:avLst/>
          </a:prstGeom>
          <a:solidFill>
            <a:srgbClr val="A3A3A3">
              <a:alpha val="54205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1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NGO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65D1AA-1296-EE3B-E264-DF33A16A4B02}"/>
              </a:ext>
            </a:extLst>
          </p:cNvPr>
          <p:cNvSpPr/>
          <p:nvPr/>
        </p:nvSpPr>
        <p:spPr>
          <a:xfrm>
            <a:off x="2331301" y="5085404"/>
            <a:ext cx="1290737" cy="1314574"/>
          </a:xfrm>
          <a:prstGeom prst="ellipse">
            <a:avLst/>
          </a:prstGeom>
          <a:solidFill>
            <a:srgbClr val="A3A3A3">
              <a:alpha val="74813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2</a:t>
            </a:r>
          </a:p>
          <a:p>
            <a:pPr algn="ctr"/>
            <a:r>
              <a:rPr lang="de-DE" sz="1100" dirty="0" err="1">
                <a:latin typeface="Avenir Book" panose="02000503020000020003" pitchFamily="2" charset="0"/>
              </a:rPr>
              <a:t>Social</a:t>
            </a:r>
            <a:r>
              <a:rPr lang="de-DE" sz="1100" dirty="0">
                <a:latin typeface="Avenir Book" panose="02000503020000020003" pitchFamily="2" charset="0"/>
              </a:rPr>
              <a:t> Enterprise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8990CF-8EAA-9853-9154-3CFE29E81F97}"/>
              </a:ext>
            </a:extLst>
          </p:cNvPr>
          <p:cNvSpPr/>
          <p:nvPr/>
        </p:nvSpPr>
        <p:spPr>
          <a:xfrm>
            <a:off x="3851263" y="5085404"/>
            <a:ext cx="1290737" cy="1314574"/>
          </a:xfrm>
          <a:prstGeom prst="ellipse">
            <a:avLst/>
          </a:prstGeom>
          <a:solidFill>
            <a:srgbClr val="A3A3A3">
              <a:alpha val="85922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3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Self-</a:t>
            </a:r>
            <a:r>
              <a:rPr lang="de-DE" sz="1100" dirty="0" err="1">
                <a:latin typeface="Avenir Book" panose="02000503020000020003" pitchFamily="2" charset="0"/>
              </a:rPr>
              <a:t>Sufficient</a:t>
            </a:r>
            <a:r>
              <a:rPr lang="de-DE" sz="1100" dirty="0">
                <a:latin typeface="Avenir Book" panose="02000503020000020003" pitchFamily="2" charset="0"/>
              </a:rPr>
              <a:t> Community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5A9AF5-CCA9-8434-07C7-A8466675E40D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6B9031B-9673-FDAD-B8B6-31842FDD00E0}"/>
              </a:ext>
            </a:extLst>
          </p:cNvPr>
          <p:cNvSpPr txBox="1"/>
          <p:nvPr/>
        </p:nvSpPr>
        <p:spPr>
          <a:xfrm>
            <a:off x="5476120" y="2828836"/>
            <a:ext cx="123976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Model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8265B36-126C-4D50-3A42-BA39D2FE7EBA}"/>
              </a:ext>
            </a:extLst>
          </p:cNvPr>
          <p:cNvSpPr/>
          <p:nvPr/>
        </p:nvSpPr>
        <p:spPr>
          <a:xfrm>
            <a:off x="338667" y="6126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 descr="Chevronpfeile mit einfarbiger Füllung">
            <a:extLst>
              <a:ext uri="{FF2B5EF4-FFF2-40B4-BE49-F238E27FC236}">
                <a16:creationId xmlns:a16="http://schemas.microsoft.com/office/drawing/2014/main" id="{70B2EDCA-D7D9-9FC5-E71E-98F4E7E716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812" y="434165"/>
            <a:ext cx="723427" cy="72342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F98D24F9-2685-4312-DDB1-AAF672572C64}"/>
              </a:ext>
            </a:extLst>
          </p:cNvPr>
          <p:cNvSpPr txBox="1"/>
          <p:nvPr/>
        </p:nvSpPr>
        <p:spPr>
          <a:xfrm>
            <a:off x="563736" y="1214314"/>
            <a:ext cx="4578264" cy="359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 aim is to create a circular economy that generates revenue for the entire community while:</a:t>
            </a:r>
          </a:p>
          <a:p>
            <a:pPr marL="0" indent="0" algn="r">
              <a:lnSpc>
                <a:spcPts val="2500"/>
              </a:lnSpc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Providing equal opportunities to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bridge the inequality gap</a:t>
            </a: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Empowering communities through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 social enterprises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Attracting external investments to scale and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replicate the model nationally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95E1E97-F742-2180-C6E2-B17BCDC1A4DD}"/>
              </a:ext>
            </a:extLst>
          </p:cNvPr>
          <p:cNvSpPr txBox="1"/>
          <p:nvPr/>
        </p:nvSpPr>
        <p:spPr>
          <a:xfrm>
            <a:off x="2847558" y="719358"/>
            <a:ext cx="213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Sufficieny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BC6265-F6BA-763C-5E6B-04F05BF8A0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55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1CAA-CC7F-53ED-360F-11E81969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0F10080-0D6F-3929-4894-11A556960B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00718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F10080-0D6F-3929-4894-11A556960B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Ein Bild, das Person, Kleidung, Essen, Menschliches Gesicht enthält.&#10;&#10;Automatisch generierte Beschreibung">
            <a:extLst>
              <a:ext uri="{FF2B5EF4-FFF2-40B4-BE49-F238E27FC236}">
                <a16:creationId xmlns:a16="http://schemas.microsoft.com/office/drawing/2014/main" id="{828C5C42-7DBA-5724-9982-786900B2BC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8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A3FF87-B8B1-41EC-F071-D2D22248554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85F7F6-19F8-7980-6827-2ADEB1DE86CC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099537-C19F-82E1-0E21-7BC0ED1605CB}"/>
              </a:ext>
            </a:extLst>
          </p:cNvPr>
          <p:cNvSpPr txBox="1"/>
          <p:nvPr/>
        </p:nvSpPr>
        <p:spPr>
          <a:xfrm>
            <a:off x="5159686" y="3013502"/>
            <a:ext cx="187262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Evidence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Success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8D8B1D5-DCE2-7D28-5BE0-EB4FF3B5A4FC}"/>
              </a:ext>
            </a:extLst>
          </p:cNvPr>
          <p:cNvSpPr txBox="1"/>
          <p:nvPr/>
        </p:nvSpPr>
        <p:spPr>
          <a:xfrm>
            <a:off x="7320823" y="1785859"/>
            <a:ext cx="4374612" cy="424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520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children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are going to school at the Smiling Gecko campus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more students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every year are planned, ensuring continuous growth and opportunities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Innovative initiatives like the Farmhouse have already achieved self-sufficiency, paving the way for sustainable progress and empowerment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B8F2B8-9139-DB23-A9DC-C98678C451E2}"/>
              </a:ext>
            </a:extLst>
          </p:cNvPr>
          <p:cNvSpPr txBox="1"/>
          <p:nvPr/>
        </p:nvSpPr>
        <p:spPr>
          <a:xfrm>
            <a:off x="7320823" y="748774"/>
            <a:ext cx="3045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Building a Future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for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19" name="Grafik 18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636AFA5-9B5A-0FEC-1F88-9E1E5DFE1C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2" name="Grafik 1" descr="Geschäftswachstum mit einfarbiger Füllung">
            <a:extLst>
              <a:ext uri="{FF2B5EF4-FFF2-40B4-BE49-F238E27FC236}">
                <a16:creationId xmlns:a16="http://schemas.microsoft.com/office/drawing/2014/main" id="{C4E6A6FF-B996-63DB-A53F-E30BE0A91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5307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1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Macintosh PowerPoint</Application>
  <PresentationFormat>Breitbild</PresentationFormat>
  <Paragraphs>85</Paragraphs>
  <Slides>10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Avenir Book</vt:lpstr>
      <vt:lpstr>Avenir Heavy</vt:lpstr>
      <vt:lpstr>Avenir Medium</vt:lpstr>
      <vt:lpstr>Calibri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 Pinar</dc:creator>
  <cp:lastModifiedBy>Aschoff, JohannesMaximilian</cp:lastModifiedBy>
  <cp:revision>50</cp:revision>
  <dcterms:created xsi:type="dcterms:W3CDTF">2024-11-24T12:40:33Z</dcterms:created>
  <dcterms:modified xsi:type="dcterms:W3CDTF">2024-12-10T17:36:57Z</dcterms:modified>
</cp:coreProperties>
</file>